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17"/>
  </p:notesMasterIdLst>
  <p:sldIdLst>
    <p:sldId id="256" r:id="rId2"/>
    <p:sldId id="260" r:id="rId3"/>
    <p:sldId id="264" r:id="rId4"/>
    <p:sldId id="270" r:id="rId5"/>
    <p:sldId id="262" r:id="rId6"/>
    <p:sldId id="268" r:id="rId7"/>
    <p:sldId id="274" r:id="rId8"/>
    <p:sldId id="258" r:id="rId9"/>
    <p:sldId id="275" r:id="rId10"/>
    <p:sldId id="265" r:id="rId11"/>
    <p:sldId id="272" r:id="rId12"/>
    <p:sldId id="266" r:id="rId13"/>
    <p:sldId id="267" r:id="rId14"/>
    <p:sldId id="271" r:id="rId15"/>
    <p:sldId id="27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85"/>
    <p:restoredTop sz="79840"/>
  </p:normalViewPr>
  <p:slideViewPr>
    <p:cSldViewPr snapToGrid="0" snapToObjects="1">
      <p:cViewPr varScale="1">
        <p:scale>
          <a:sx n="85" d="100"/>
          <a:sy n="85" d="100"/>
        </p:scale>
        <p:origin x="91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7EAB2-13DF-6140-9D22-AD70E2C1EE5A}" type="datetimeFigureOut">
              <a:rPr lang="en-US" smtClean="0"/>
              <a:t>9/27/23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506B2-9FEF-EA43-96D7-AF096EA65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91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506B2-9FEF-EA43-96D7-AF096EA651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823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506B2-9FEF-EA43-96D7-AF096EA651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37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42CA-1A41-E34F-A91E-48105F62783E}" type="datetimeFigureOut">
              <a:rPr lang="en-US" smtClean="0"/>
              <a:t>9/27/23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000A-9401-FA47-8733-A024479CA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9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42CA-1A41-E34F-A91E-48105F62783E}" type="datetimeFigureOut">
              <a:rPr lang="en-US" smtClean="0"/>
              <a:t>9/27/23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000A-9401-FA47-8733-A024479CA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48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42CA-1A41-E34F-A91E-48105F62783E}" type="datetimeFigureOut">
              <a:rPr lang="en-US" smtClean="0"/>
              <a:t>9/27/23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000A-9401-FA47-8733-A024479CA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39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42CA-1A41-E34F-A91E-48105F62783E}" type="datetimeFigureOut">
              <a:rPr lang="en-US" smtClean="0"/>
              <a:t>9/27/23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000A-9401-FA47-8733-A024479CA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277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42CA-1A41-E34F-A91E-48105F62783E}" type="datetimeFigureOut">
              <a:rPr lang="en-US" smtClean="0"/>
              <a:t>9/27/23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000A-9401-FA47-8733-A024479CA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28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42CA-1A41-E34F-A91E-48105F62783E}" type="datetimeFigureOut">
              <a:rPr lang="en-US" smtClean="0"/>
              <a:t>9/27/23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000A-9401-FA47-8733-A024479CA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9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42CA-1A41-E34F-A91E-48105F62783E}" type="datetimeFigureOut">
              <a:rPr lang="en-US" smtClean="0"/>
              <a:t>9/27/23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000A-9401-FA47-8733-A024479CA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29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42CA-1A41-E34F-A91E-48105F62783E}" type="datetimeFigureOut">
              <a:rPr lang="en-US" smtClean="0"/>
              <a:t>9/27/23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000A-9401-FA47-8733-A024479CA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62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42CA-1A41-E34F-A91E-48105F62783E}" type="datetimeFigureOut">
              <a:rPr lang="en-US" smtClean="0"/>
              <a:t>9/27/23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000A-9401-FA47-8733-A024479CA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17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42CA-1A41-E34F-A91E-48105F62783E}" type="datetimeFigureOut">
              <a:rPr lang="en-US" smtClean="0"/>
              <a:t>9/27/23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000A-9401-FA47-8733-A024479CA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9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42CA-1A41-E34F-A91E-48105F62783E}" type="datetimeFigureOut">
              <a:rPr lang="en-US" smtClean="0"/>
              <a:t>9/27/23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000A-9401-FA47-8733-A024479CA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15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D42CA-1A41-E34F-A91E-48105F62783E}" type="datetimeFigureOut">
              <a:rPr lang="en-US" smtClean="0"/>
              <a:t>9/27/23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3000A-9401-FA47-8733-A024479CA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977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8">
            <a:extLst>
              <a:ext uri="{FF2B5EF4-FFF2-40B4-BE49-F238E27FC236}">
                <a16:creationId xmlns:a16="http://schemas.microsoft.com/office/drawing/2014/main" id="{A93898FF-D987-4B0E-BFB4-85F5EB356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1BD5E370-0488-4C07-9156-919F98C58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Picture 12">
            <a:extLst>
              <a:ext uri="{FF2B5EF4-FFF2-40B4-BE49-F238E27FC236}">
                <a16:creationId xmlns:a16="http://schemas.microsoft.com/office/drawing/2014/main" id="{8A2842C0-6210-4FDB-B1FF-C14C92737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28" name="Rectangle 14">
            <a:extLst>
              <a:ext uri="{FF2B5EF4-FFF2-40B4-BE49-F238E27FC236}">
                <a16:creationId xmlns:a16="http://schemas.microsoft.com/office/drawing/2014/main" id="{799037F2-4CAF-446B-90DB-1480B247A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C4EC5440-A44A-4132-8B18-7EB733DBE9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678" y="0"/>
            <a:ext cx="11145980" cy="6870723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799178-C0B1-6266-F217-4C84E157C8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5091" y="4238695"/>
            <a:ext cx="8187946" cy="1114379"/>
          </a:xfrm>
        </p:spPr>
        <p:txBody>
          <a:bodyPr anchor="b">
            <a:normAutofit/>
          </a:bodyPr>
          <a:lstStyle/>
          <a:p>
            <a:r>
              <a:rPr lang="en-US" sz="4800"/>
              <a:t>Newcomers Lunch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B2C26C-4BF4-E5A5-93DC-E41D74AD31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5091" y="5571900"/>
            <a:ext cx="8187946" cy="723840"/>
          </a:xfrm>
        </p:spPr>
        <p:txBody>
          <a:bodyPr anchor="t">
            <a:normAutofit/>
          </a:bodyPr>
          <a:lstStyle/>
          <a:p>
            <a:endParaRPr lang="en-US" sz="2000"/>
          </a:p>
        </p:txBody>
      </p:sp>
      <p:pic>
        <p:nvPicPr>
          <p:cNvPr id="4" name="Picture 3" descr="A picture containing font, logo, graphics, white&#10;&#10;Description automatically generated">
            <a:extLst>
              <a:ext uri="{FF2B5EF4-FFF2-40B4-BE49-F238E27FC236}">
                <a16:creationId xmlns:a16="http://schemas.microsoft.com/office/drawing/2014/main" id="{F11CE544-D07E-7B01-FD21-82A4F48817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022" y="403519"/>
            <a:ext cx="10186908" cy="361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249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9C509D2-0C1A-47B8-89C1-D3AB17D45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1570DD-B6B0-C1E9-F207-59C0C65F5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264" y="556994"/>
            <a:ext cx="4753535" cy="1672499"/>
          </a:xfrm>
        </p:spPr>
        <p:txBody>
          <a:bodyPr>
            <a:normAutofit/>
          </a:bodyPr>
          <a:lstStyle/>
          <a:p>
            <a:pPr defTabSz="905256"/>
            <a:r>
              <a:rPr lang="en-US" sz="4000" b="1" kern="1200">
                <a:latin typeface="+mj-lt"/>
                <a:ea typeface="+mj-ea"/>
                <a:cs typeface="+mj-cs"/>
              </a:rPr>
              <a:t>Groups</a:t>
            </a:r>
            <a:endParaRPr lang="en-US" sz="4000" b="1"/>
          </a:p>
        </p:txBody>
      </p:sp>
      <p:pic>
        <p:nvPicPr>
          <p:cNvPr id="8" name="Picture 7" descr="A group of people sitting on the floor&#10;&#10;Description automatically generated">
            <a:extLst>
              <a:ext uri="{FF2B5EF4-FFF2-40B4-BE49-F238E27FC236}">
                <a16:creationId xmlns:a16="http://schemas.microsoft.com/office/drawing/2014/main" id="{0CE9EE42-F976-67E4-7728-31D47A830A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642" y="10"/>
            <a:ext cx="3006061" cy="33396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51C482-90D5-F2A7-180A-D6314DF451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8068" y="10"/>
            <a:ext cx="2991088" cy="3339639"/>
          </a:xfrm>
          <a:prstGeom prst="rect">
            <a:avLst/>
          </a:prstGeom>
        </p:spPr>
      </p:pic>
      <p:pic>
        <p:nvPicPr>
          <p:cNvPr id="9" name="Picture 8" descr="A group of people sitting in a circle&#10;&#10;Description automatically generated">
            <a:extLst>
              <a:ext uri="{FF2B5EF4-FFF2-40B4-BE49-F238E27FC236}">
                <a16:creationId xmlns:a16="http://schemas.microsoft.com/office/drawing/2014/main" id="{8AA07859-1B43-B9EE-4E60-2CFC1990409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3518351"/>
            <a:ext cx="6189158" cy="333964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20511-ECA0-07F5-B90F-6BA877848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265" y="2413645"/>
            <a:ext cx="4753534" cy="3694734"/>
          </a:xfrm>
        </p:spPr>
        <p:txBody>
          <a:bodyPr>
            <a:normAutofit/>
          </a:bodyPr>
          <a:lstStyle/>
          <a:p>
            <a:pPr marL="226314" indent="-226314" defTabSz="905256">
              <a:spcBef>
                <a:spcPts val="990"/>
              </a:spcBef>
            </a:pPr>
            <a:r>
              <a:rPr lang="en-US" sz="2000" b="1" kern="1200">
                <a:latin typeface="+mn-lt"/>
                <a:ea typeface="+mn-ea"/>
                <a:cs typeface="+mn-cs"/>
              </a:rPr>
              <a:t>Classes</a:t>
            </a:r>
            <a:r>
              <a:rPr lang="en-US" sz="2000" kern="1200">
                <a:latin typeface="+mn-lt"/>
                <a:ea typeface="+mn-ea"/>
                <a:cs typeface="+mn-cs"/>
              </a:rPr>
              <a:t>: Baptism, Alpha, New Believers Class, </a:t>
            </a:r>
          </a:p>
          <a:p>
            <a:pPr marL="226314" indent="-226314" defTabSz="905256">
              <a:spcBef>
                <a:spcPts val="990"/>
              </a:spcBef>
            </a:pPr>
            <a:r>
              <a:rPr lang="en-US" sz="2000" b="1" kern="1200">
                <a:latin typeface="+mn-lt"/>
                <a:ea typeface="+mn-ea"/>
                <a:cs typeface="+mn-cs"/>
              </a:rPr>
              <a:t>Community Groups</a:t>
            </a:r>
            <a:r>
              <a:rPr lang="en-US" sz="2000" kern="1200">
                <a:latin typeface="+mn-lt"/>
                <a:ea typeface="+mn-ea"/>
                <a:cs typeface="+mn-cs"/>
              </a:rPr>
              <a:t>: Young Families, Men, Women, Young Adults, Youth, Kids</a:t>
            </a:r>
          </a:p>
          <a:p>
            <a:pPr marL="226314" indent="-226314" defTabSz="905256">
              <a:spcBef>
                <a:spcPts val="990"/>
              </a:spcBef>
            </a:pPr>
            <a:r>
              <a:rPr lang="en-US" sz="2000" b="1" kern="1200">
                <a:latin typeface="+mn-lt"/>
                <a:ea typeface="+mn-ea"/>
                <a:cs typeface="+mn-cs"/>
              </a:rPr>
              <a:t>Small Groups</a:t>
            </a:r>
            <a:r>
              <a:rPr lang="en-US" sz="2000" kern="1200">
                <a:latin typeface="+mn-lt"/>
                <a:ea typeface="+mn-ea"/>
                <a:cs typeface="+mn-cs"/>
              </a:rPr>
              <a:t>:  In homes, at the church, list</a:t>
            </a:r>
          </a:p>
          <a:p>
            <a:pPr marL="226314" indent="-226314" defTabSz="905256">
              <a:spcBef>
                <a:spcPts val="990"/>
              </a:spcBef>
            </a:pPr>
            <a:r>
              <a:rPr lang="en-US" sz="2000" b="1" kern="1200">
                <a:latin typeface="+mn-lt"/>
                <a:ea typeface="+mn-ea"/>
                <a:cs typeface="+mn-cs"/>
              </a:rPr>
              <a:t>Interest Groups</a:t>
            </a:r>
            <a:r>
              <a:rPr lang="en-US" sz="2000" kern="1200">
                <a:latin typeface="+mn-lt"/>
                <a:ea typeface="+mn-ea"/>
                <a:cs typeface="+mn-cs"/>
              </a:rPr>
              <a:t>: golf, sewing, fishing, gardening</a:t>
            </a:r>
          </a:p>
        </p:txBody>
      </p:sp>
    </p:spTree>
    <p:extLst>
      <p:ext uri="{BB962C8B-B14F-4D97-AF65-F5344CB8AC3E}">
        <p14:creationId xmlns:p14="http://schemas.microsoft.com/office/powerpoint/2010/main" val="2632724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FF93924A-10DF-4647-8C7A-115C017577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1570DD-B6B0-C1E9-F207-59C0C65F5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1550" y="365125"/>
            <a:ext cx="4802249" cy="2412882"/>
          </a:xfrm>
        </p:spPr>
        <p:txBody>
          <a:bodyPr anchor="b">
            <a:normAutofit/>
          </a:bodyPr>
          <a:lstStyle/>
          <a:p>
            <a:pPr defTabSz="905256"/>
            <a:r>
              <a:rPr lang="en-US" sz="4000" b="1" kern="1200">
                <a:latin typeface="+mj-lt"/>
                <a:ea typeface="+mj-ea"/>
                <a:cs typeface="+mj-cs"/>
              </a:rPr>
              <a:t>Ministries</a:t>
            </a:r>
            <a:endParaRPr lang="en-US" sz="4000" b="1"/>
          </a:p>
        </p:txBody>
      </p:sp>
      <p:pic>
        <p:nvPicPr>
          <p:cNvPr id="14" name="Picture 13" descr="A person sitting in chairs reading a book&#10;&#10;Description automatically generated with medium confidence">
            <a:extLst>
              <a:ext uri="{FF2B5EF4-FFF2-40B4-BE49-F238E27FC236}">
                <a16:creationId xmlns:a16="http://schemas.microsoft.com/office/drawing/2014/main" id="{D2B6C073-B3C1-3AA5-CB45-7FE46A7D30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3003123" cy="3892380"/>
          </a:xfrm>
          <a:prstGeom prst="rect">
            <a:avLst/>
          </a:prstGeom>
        </p:spPr>
      </p:pic>
      <p:pic>
        <p:nvPicPr>
          <p:cNvPr id="23" name="Picture 22" descr="A picture containing person, human face, smile, clothing&#10;&#10;Description automatically generated">
            <a:extLst>
              <a:ext uri="{FF2B5EF4-FFF2-40B4-BE49-F238E27FC236}">
                <a16:creationId xmlns:a16="http://schemas.microsoft.com/office/drawing/2014/main" id="{77966A4A-7B86-A5D6-A502-B0E6AEF863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0257" y="10"/>
            <a:ext cx="3016307" cy="2785935"/>
          </a:xfrm>
          <a:prstGeom prst="rect">
            <a:avLst/>
          </a:prstGeom>
        </p:spPr>
      </p:pic>
      <p:pic>
        <p:nvPicPr>
          <p:cNvPr id="19" name="Picture 18" descr="A group of children in a room&#10;&#10;Description automatically generated with medium confidence">
            <a:extLst>
              <a:ext uri="{FF2B5EF4-FFF2-40B4-BE49-F238E27FC236}">
                <a16:creationId xmlns:a16="http://schemas.microsoft.com/office/drawing/2014/main" id="{9A6C79CA-6A88-95E6-D978-DDA81D45E4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079988"/>
            <a:ext cx="3003123" cy="2778013"/>
          </a:xfrm>
          <a:prstGeom prst="rect">
            <a:avLst/>
          </a:prstGeom>
        </p:spPr>
      </p:pic>
      <p:pic>
        <p:nvPicPr>
          <p:cNvPr id="21" name="Picture 20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9898860E-05DC-A17F-C920-B900E373003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0257" y="2957665"/>
            <a:ext cx="3016307" cy="390033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20511-ECA0-07F5-B90F-6BA877848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1550" y="2957665"/>
            <a:ext cx="4802249" cy="3178562"/>
          </a:xfrm>
        </p:spPr>
        <p:txBody>
          <a:bodyPr>
            <a:normAutofit/>
          </a:bodyPr>
          <a:lstStyle/>
          <a:p>
            <a:pPr marL="226314" indent="-226314" defTabSz="905256">
              <a:spcBef>
                <a:spcPts val="990"/>
              </a:spcBef>
            </a:pPr>
            <a:r>
              <a:rPr lang="en-US" sz="2000" kern="1200">
                <a:latin typeface="+mn-lt"/>
                <a:ea typeface="+mn-ea"/>
                <a:cs typeface="+mn-cs"/>
              </a:rPr>
              <a:t>Children’s Ministry</a:t>
            </a:r>
          </a:p>
          <a:p>
            <a:pPr marL="226314" indent="-226314" defTabSz="905256">
              <a:spcBef>
                <a:spcPts val="990"/>
              </a:spcBef>
            </a:pPr>
            <a:r>
              <a:rPr lang="en-US" sz="2000" kern="1200">
                <a:latin typeface="+mn-lt"/>
                <a:ea typeface="+mn-ea"/>
                <a:cs typeface="+mn-cs"/>
              </a:rPr>
              <a:t>Youth Ministry</a:t>
            </a:r>
          </a:p>
          <a:p>
            <a:pPr marL="226314" indent="-226314" defTabSz="905256">
              <a:spcBef>
                <a:spcPts val="990"/>
              </a:spcBef>
            </a:pPr>
            <a:r>
              <a:rPr lang="en-US" sz="2000" kern="1200">
                <a:latin typeface="+mn-lt"/>
                <a:ea typeface="+mn-ea"/>
                <a:cs typeface="+mn-cs"/>
              </a:rPr>
              <a:t>Worship &amp; The Arts</a:t>
            </a:r>
          </a:p>
          <a:p>
            <a:pPr marL="226314" indent="-226314" defTabSz="905256">
              <a:spcBef>
                <a:spcPts val="990"/>
              </a:spcBef>
            </a:pPr>
            <a:r>
              <a:rPr lang="en-US" sz="2000" kern="1200">
                <a:latin typeface="+mn-lt"/>
                <a:ea typeface="+mn-ea"/>
                <a:cs typeface="+mn-cs"/>
              </a:rPr>
              <a:t>Community Outreach Ministry</a:t>
            </a:r>
          </a:p>
        </p:txBody>
      </p:sp>
    </p:spTree>
    <p:extLst>
      <p:ext uri="{BB962C8B-B14F-4D97-AF65-F5344CB8AC3E}">
        <p14:creationId xmlns:p14="http://schemas.microsoft.com/office/powerpoint/2010/main" val="2643405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6" name="Rectangle 85">
            <a:extLst>
              <a:ext uri="{FF2B5EF4-FFF2-40B4-BE49-F238E27FC236}">
                <a16:creationId xmlns:a16="http://schemas.microsoft.com/office/drawing/2014/main" id="{A4121561-392E-4887-9C1F-E06486064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04EF07-5D09-0CFA-5A55-2319AC458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9662" y="602673"/>
            <a:ext cx="6179209" cy="2177741"/>
          </a:xfrm>
        </p:spPr>
        <p:txBody>
          <a:bodyPr anchor="b">
            <a:normAutofit/>
          </a:bodyPr>
          <a:lstStyle/>
          <a:p>
            <a:r>
              <a:rPr lang="en-US" sz="4000"/>
              <a:t>Serve Teams</a:t>
            </a:r>
          </a:p>
        </p:txBody>
      </p:sp>
      <p:pic>
        <p:nvPicPr>
          <p:cNvPr id="8" name="Picture 7" descr="A group of people in white hats picking up trash in the woods&#10;&#10;Description automatically generated with low confidence">
            <a:extLst>
              <a:ext uri="{FF2B5EF4-FFF2-40B4-BE49-F238E27FC236}">
                <a16:creationId xmlns:a16="http://schemas.microsoft.com/office/drawing/2014/main" id="{06CDE69B-4793-06B6-20C6-CABD4E4736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753" y="10"/>
            <a:ext cx="4827181" cy="2780404"/>
          </a:xfrm>
          <a:prstGeom prst="rect">
            <a:avLst/>
          </a:prstGeom>
        </p:spPr>
      </p:pic>
      <p:pic>
        <p:nvPicPr>
          <p:cNvPr id="6" name="Picture 5" descr="A group of people gather around a table full of food&#10;&#10;Description automatically generated with medium confidence">
            <a:extLst>
              <a:ext uri="{FF2B5EF4-FFF2-40B4-BE49-F238E27FC236}">
                <a16:creationId xmlns:a16="http://schemas.microsoft.com/office/drawing/2014/main" id="{E20D4398-FC47-9ADA-1F55-9CA23EC86E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 b="-3"/>
          <a:stretch/>
        </p:blipFill>
        <p:spPr>
          <a:xfrm>
            <a:off x="180753" y="2961167"/>
            <a:ext cx="4827181" cy="38968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E13B3-9D2A-4AFF-E3DE-36C644A33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9662" y="2961167"/>
            <a:ext cx="6179209" cy="3215796"/>
          </a:xfrm>
        </p:spPr>
        <p:txBody>
          <a:bodyPr>
            <a:normAutofit/>
          </a:bodyPr>
          <a:lstStyle/>
          <a:p>
            <a:r>
              <a:rPr lang="en-US" sz="2000"/>
              <a:t>Kids Ministry Team </a:t>
            </a:r>
          </a:p>
          <a:p>
            <a:r>
              <a:rPr lang="en-US" sz="2000"/>
              <a:t>Youth Ministry Team</a:t>
            </a:r>
          </a:p>
          <a:p>
            <a:r>
              <a:rPr lang="en-US" sz="2000"/>
              <a:t>Sundays (Greeter, Ushers, Hospitality)</a:t>
            </a:r>
          </a:p>
          <a:p>
            <a:r>
              <a:rPr lang="en-US" sz="2000"/>
              <a:t>Creative Team (worship, tech, video)</a:t>
            </a:r>
          </a:p>
          <a:p>
            <a:r>
              <a:rPr lang="en-US" sz="2000"/>
              <a:t>Special Events Team</a:t>
            </a:r>
          </a:p>
          <a:p>
            <a:r>
              <a:rPr lang="en-US" sz="2000"/>
              <a:t>Building (setup/teardown, repair) </a:t>
            </a:r>
          </a:p>
          <a:p>
            <a:pPr marL="0" indent="0">
              <a:buNone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028466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E4CBDBB-4FBD-4B9E-BD01-054A81D43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01A6F03-171F-40B2-8B2C-A061B8924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C4834C-B602-4125-8264-BD0D55A58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3172EE5-132F-4DD4-8855-4DBBD9C34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5844" y="1110000"/>
            <a:ext cx="10195740" cy="462923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60AD7B-5E3D-5012-E595-1D3CD34D0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875" y="1302871"/>
            <a:ext cx="8188026" cy="2044650"/>
          </a:xfrm>
        </p:spPr>
        <p:txBody>
          <a:bodyPr anchor="b">
            <a:normAutofit/>
          </a:bodyPr>
          <a:lstStyle/>
          <a:p>
            <a:pPr algn="ctr"/>
            <a:r>
              <a:rPr lang="en-US" sz="4800" dirty="0"/>
              <a:t>How To Become a Member?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25130-2C6C-595B-03E0-57B8A6D6B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3641" y="3519236"/>
            <a:ext cx="8192843" cy="2057046"/>
          </a:xfrm>
        </p:spPr>
        <p:txBody>
          <a:bodyPr anchor="t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/>
              <a:t>I am a dedicated follower of Jesus</a:t>
            </a:r>
          </a:p>
          <a:p>
            <a:pPr marL="0" indent="0" algn="ctr">
              <a:buNone/>
            </a:pPr>
            <a:r>
              <a:rPr lang="en-US" dirty="0"/>
              <a:t>I am committed to the vision and mission of this church</a:t>
            </a:r>
          </a:p>
          <a:p>
            <a:pPr marL="0" indent="0" algn="ctr">
              <a:buNone/>
            </a:pPr>
            <a:r>
              <a:rPr lang="en-US" dirty="0"/>
              <a:t>I have been faithfully attending for six months</a:t>
            </a:r>
          </a:p>
          <a:p>
            <a:pPr marL="0" indent="0" algn="ctr">
              <a:buNone/>
            </a:pPr>
            <a:r>
              <a:rPr lang="en-US" dirty="0"/>
              <a:t>I will fill out the application and interview with a board member</a:t>
            </a:r>
          </a:p>
        </p:txBody>
      </p:sp>
    </p:spTree>
    <p:extLst>
      <p:ext uri="{BB962C8B-B14F-4D97-AF65-F5344CB8AC3E}">
        <p14:creationId xmlns:p14="http://schemas.microsoft.com/office/powerpoint/2010/main" val="3997358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4CBDBB-4FBD-4B9E-BD01-054A81D43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1A6F03-171F-40B2-8B2C-A061B8924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2C4834C-B602-4125-8264-BD0D55A58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172EE5-132F-4DD4-8855-4DBBD9C34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5844" y="1110000"/>
            <a:ext cx="10195740" cy="462923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F67DBE-F8DC-8449-05D8-BE4566226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875" y="1302871"/>
            <a:ext cx="8188026" cy="2044650"/>
          </a:xfrm>
        </p:spPr>
        <p:txBody>
          <a:bodyPr anchor="b">
            <a:normAutofit/>
          </a:bodyPr>
          <a:lstStyle/>
          <a:p>
            <a:pPr algn="ctr"/>
            <a:r>
              <a:rPr lang="en-US" sz="4800"/>
              <a:t>Next Steps?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FA0F2-EC59-BEA9-91E5-B6F8B1F87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2826" y="3519236"/>
            <a:ext cx="6873658" cy="2057046"/>
          </a:xfrm>
        </p:spPr>
        <p:txBody>
          <a:bodyPr anchor="t">
            <a:normAutofit fontScale="92500"/>
          </a:bodyPr>
          <a:lstStyle/>
          <a:p>
            <a:pPr marL="0" indent="0">
              <a:buNone/>
            </a:pPr>
            <a:r>
              <a:rPr lang="en-US" sz="3200" dirty="0"/>
              <a:t>1. </a:t>
            </a:r>
            <a:r>
              <a:rPr lang="en-US" sz="3200" b="1" dirty="0"/>
              <a:t>Join a Group</a:t>
            </a:r>
            <a:r>
              <a:rPr lang="en-US" sz="3200" dirty="0"/>
              <a:t>: Start with Alpha</a:t>
            </a:r>
          </a:p>
          <a:p>
            <a:pPr marL="0" indent="0">
              <a:buNone/>
            </a:pPr>
            <a:r>
              <a:rPr lang="en-US" sz="3200" dirty="0"/>
              <a:t>2. </a:t>
            </a:r>
            <a:r>
              <a:rPr lang="en-US" sz="3200" b="1" dirty="0"/>
              <a:t>Volunteer</a:t>
            </a:r>
            <a:r>
              <a:rPr lang="en-US" sz="3200" dirty="0"/>
              <a:t>: Fill a Volunteer Application</a:t>
            </a:r>
          </a:p>
          <a:p>
            <a:pPr marL="0" indent="0">
              <a:buNone/>
            </a:pPr>
            <a:r>
              <a:rPr lang="en-US" sz="3200" dirty="0"/>
              <a:t>3. </a:t>
            </a:r>
            <a:r>
              <a:rPr lang="en-US" sz="3200" b="1" dirty="0"/>
              <a:t>Membership</a:t>
            </a:r>
            <a:r>
              <a:rPr lang="en-US" sz="3200" dirty="0"/>
              <a:t>: Fill a Membership Application</a:t>
            </a:r>
          </a:p>
        </p:txBody>
      </p:sp>
    </p:spTree>
    <p:extLst>
      <p:ext uri="{BB962C8B-B14F-4D97-AF65-F5344CB8AC3E}">
        <p14:creationId xmlns:p14="http://schemas.microsoft.com/office/powerpoint/2010/main" val="3904927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4CBDBB-4FBD-4B9E-BD01-054A81D43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1A6F03-171F-40B2-8B2C-A061B8924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2C4834C-B602-4125-8264-BD0D55A58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172EE5-132F-4DD4-8855-4DBBD9C34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5844" y="1110000"/>
            <a:ext cx="10195740" cy="462923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F67DBE-F8DC-8449-05D8-BE4566226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987" y="1384349"/>
            <a:ext cx="8188026" cy="2528083"/>
          </a:xfrm>
        </p:spPr>
        <p:txBody>
          <a:bodyPr anchor="b">
            <a:normAutofit/>
          </a:bodyPr>
          <a:lstStyle/>
          <a:p>
            <a:pPr algn="ctr"/>
            <a:r>
              <a:rPr lang="en-US" sz="4800" dirty="0"/>
              <a:t>Thank You For Being Here</a:t>
            </a:r>
          </a:p>
        </p:txBody>
      </p:sp>
    </p:spTree>
    <p:extLst>
      <p:ext uri="{BB962C8B-B14F-4D97-AF65-F5344CB8AC3E}">
        <p14:creationId xmlns:p14="http://schemas.microsoft.com/office/powerpoint/2010/main" val="826264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531C95-02A6-76D2-52AE-15AC35A8D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b="1"/>
              <a:t>History</a:t>
            </a:r>
          </a:p>
        </p:txBody>
      </p:sp>
      <p:pic>
        <p:nvPicPr>
          <p:cNvPr id="8" name="Picture 7" descr="A picture containing sky, outdoor, property, real estate&#10;&#10;Description automatically generated">
            <a:extLst>
              <a:ext uri="{FF2B5EF4-FFF2-40B4-BE49-F238E27FC236}">
                <a16:creationId xmlns:a16="http://schemas.microsoft.com/office/drawing/2014/main" id="{9850E6E2-3417-B0DF-82AA-0D97A1A9D2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4A7D4-0B83-B2F9-D176-EAABFAA90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/>
              <a:t>&lt;name of church &gt; started &lt;Date&gt; as a result of prayer and the dedication of people to begin a church in this area. Here are some early photos of our church.</a:t>
            </a:r>
          </a:p>
        </p:txBody>
      </p:sp>
    </p:spTree>
    <p:extLst>
      <p:ext uri="{BB962C8B-B14F-4D97-AF65-F5344CB8AC3E}">
        <p14:creationId xmlns:p14="http://schemas.microsoft.com/office/powerpoint/2010/main" val="3004727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4" descr="A picture containing several&#10;&#10;Description automatically generated">
            <a:extLst>
              <a:ext uri="{FF2B5EF4-FFF2-40B4-BE49-F238E27FC236}">
                <a16:creationId xmlns:a16="http://schemas.microsoft.com/office/drawing/2014/main" id="{A8D06B0D-9DF5-A934-D6FD-E8E8A31B79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4575" y="890588"/>
            <a:ext cx="1739900" cy="2687638"/>
          </a:xfrm>
          <a:prstGeom prst="rect">
            <a:avLst/>
          </a:prstGeom>
        </p:spPr>
      </p:pic>
      <p:pic>
        <p:nvPicPr>
          <p:cNvPr id="12" name="Picture 11" descr="A group of men standing in a line&#10;&#10;Description automatically generated with low confidence">
            <a:extLst>
              <a:ext uri="{FF2B5EF4-FFF2-40B4-BE49-F238E27FC236}">
                <a16:creationId xmlns:a16="http://schemas.microsoft.com/office/drawing/2014/main" id="{6AF8A217-9333-B8CF-BD53-58C8ACF5B9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2738" y="890588"/>
            <a:ext cx="2687638" cy="2687638"/>
          </a:xfrm>
          <a:prstGeom prst="rect">
            <a:avLst/>
          </a:prstGeom>
        </p:spPr>
      </p:pic>
      <p:pic>
        <p:nvPicPr>
          <p:cNvPr id="7" name="Content Placeholder 4" descr="A picture containing several&#10;&#10;Description automatically generated">
            <a:extLst>
              <a:ext uri="{FF2B5EF4-FFF2-40B4-BE49-F238E27FC236}">
                <a16:creationId xmlns:a16="http://schemas.microsoft.com/office/drawing/2014/main" id="{D9CE2228-7BD8-16B0-1C7F-F3EAD8508C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8638" y="890588"/>
            <a:ext cx="1574800" cy="2687638"/>
          </a:xfrm>
          <a:prstGeom prst="rect">
            <a:avLst/>
          </a:prstGeom>
        </p:spPr>
      </p:pic>
      <p:pic>
        <p:nvPicPr>
          <p:cNvPr id="16" name="Picture 15" descr="A group of people standing around a table&#10;&#10;Description automatically generated with medium confidence">
            <a:extLst>
              <a:ext uri="{FF2B5EF4-FFF2-40B4-BE49-F238E27FC236}">
                <a16:creationId xmlns:a16="http://schemas.microsoft.com/office/drawing/2014/main" id="{1E9480BC-A97A-DB20-9FE9-FB95A7C0103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1700" y="890588"/>
            <a:ext cx="3944938" cy="2687638"/>
          </a:xfrm>
          <a:prstGeom prst="rect">
            <a:avLst/>
          </a:prstGeom>
        </p:spPr>
      </p:pic>
      <p:pic>
        <p:nvPicPr>
          <p:cNvPr id="22" name="Picture 21" descr="A picture containing indoor, wall, ladder, ceiling&#10;&#10;Description automatically generated">
            <a:extLst>
              <a:ext uri="{FF2B5EF4-FFF2-40B4-BE49-F238E27FC236}">
                <a16:creationId xmlns:a16="http://schemas.microsoft.com/office/drawing/2014/main" id="{3A1C16F5-6612-0771-58DD-E1B034F6CB1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575" y="3646488"/>
            <a:ext cx="3109913" cy="2314575"/>
          </a:xfrm>
          <a:prstGeom prst="rect">
            <a:avLst/>
          </a:prstGeom>
        </p:spPr>
      </p:pic>
      <p:pic>
        <p:nvPicPr>
          <p:cNvPr id="18" name="Picture 17" descr="A group of people sitting on the floor&#10;&#10;Description automatically generated">
            <a:extLst>
              <a:ext uri="{FF2B5EF4-FFF2-40B4-BE49-F238E27FC236}">
                <a16:creationId xmlns:a16="http://schemas.microsoft.com/office/drawing/2014/main" id="{C0D62B74-90F0-5AA6-31BE-490D835D158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4338" y="3646488"/>
            <a:ext cx="3692525" cy="2314575"/>
          </a:xfrm>
          <a:prstGeom prst="rect">
            <a:avLst/>
          </a:prstGeom>
        </p:spPr>
      </p:pic>
      <p:pic>
        <p:nvPicPr>
          <p:cNvPr id="10" name="Picture 9" descr="A group of people standing outside a church&#10;&#10;Description automatically generated with medium confidence">
            <a:extLst>
              <a:ext uri="{FF2B5EF4-FFF2-40B4-BE49-F238E27FC236}">
                <a16:creationId xmlns:a16="http://schemas.microsoft.com/office/drawing/2014/main" id="{E7044783-CFB1-BF82-34A1-33AEC8C782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85125" y="3646488"/>
            <a:ext cx="320992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12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7BE34B3-AC2E-046A-10A5-F63A9506FC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3203" y="997695"/>
            <a:ext cx="987777" cy="987777"/>
          </a:xfrm>
          <a:prstGeom prst="rect">
            <a:avLst/>
          </a:prstGeom>
        </p:spPr>
      </p:pic>
      <p:pic>
        <p:nvPicPr>
          <p:cNvPr id="12" name="Picture 11" descr="A person sitting on a couch&#10;&#10;Description automatically generated with medium confidence">
            <a:extLst>
              <a:ext uri="{FF2B5EF4-FFF2-40B4-BE49-F238E27FC236}">
                <a16:creationId xmlns:a16="http://schemas.microsoft.com/office/drawing/2014/main" id="{B4E80B23-2D9D-0FBC-FB5F-F87CF0D084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1335" y="970789"/>
            <a:ext cx="1014683" cy="987779"/>
          </a:xfrm>
          <a:prstGeom prst="rect">
            <a:avLst/>
          </a:prstGeom>
        </p:spPr>
      </p:pic>
      <p:pic>
        <p:nvPicPr>
          <p:cNvPr id="14" name="Picture 13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9A42E8A3-0C65-B5CF-8F82-0B53665C0D9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9468" y="970789"/>
            <a:ext cx="1014683" cy="10146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6049CA-8B45-9EF5-A653-334A4FADFC0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7384" y="2214865"/>
            <a:ext cx="1014683" cy="10119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D75CCD-DBB6-A96B-A5A3-463C65440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40207"/>
            <a:ext cx="10905066" cy="1374658"/>
          </a:xfrm>
        </p:spPr>
        <p:txBody>
          <a:bodyPr/>
          <a:lstStyle/>
          <a:p>
            <a:pPr defTabSz="941832"/>
            <a:r>
              <a:rPr lang="en-US" sz="618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OUR STAFF</a:t>
            </a:r>
            <a:endParaRPr lang="en-US" b="1"/>
          </a:p>
        </p:txBody>
      </p:sp>
      <p:pic>
        <p:nvPicPr>
          <p:cNvPr id="10" name="Picture 9" descr="Medium shot of a person smiling&#10;&#10;Description automatically generated">
            <a:extLst>
              <a:ext uri="{FF2B5EF4-FFF2-40B4-BE49-F238E27FC236}">
                <a16:creationId xmlns:a16="http://schemas.microsoft.com/office/drawing/2014/main" id="{7E3FD4A7-7D04-2C85-ADD7-E5AF9B831B1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5660" y="2214864"/>
            <a:ext cx="1010364" cy="1011917"/>
          </a:xfrm>
          <a:prstGeom prst="rect">
            <a:avLst/>
          </a:prstGeom>
        </p:spPr>
      </p:pic>
      <p:pic>
        <p:nvPicPr>
          <p:cNvPr id="13" name="Picture 12" descr="A person with a beard&#10;&#10;Description automatically generated with low confidence">
            <a:extLst>
              <a:ext uri="{FF2B5EF4-FFF2-40B4-BE49-F238E27FC236}">
                <a16:creationId xmlns:a16="http://schemas.microsoft.com/office/drawing/2014/main" id="{2D994A8C-F40D-8471-F3C9-7D912C317D7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8575" y="2214864"/>
            <a:ext cx="3042342" cy="3802927"/>
          </a:xfrm>
          <a:prstGeom prst="rect">
            <a:avLst/>
          </a:prstGeom>
        </p:spPr>
      </p:pic>
      <p:pic>
        <p:nvPicPr>
          <p:cNvPr id="16" name="Picture 15" descr="A person wearing glasses and a white shirt&#10;&#10;Description automatically generated with medium confidence">
            <a:extLst>
              <a:ext uri="{FF2B5EF4-FFF2-40B4-BE49-F238E27FC236}">
                <a16:creationId xmlns:a16="http://schemas.microsoft.com/office/drawing/2014/main" id="{A47A3C01-8221-6B70-DB2B-11BD0A97A2C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53426" y="2214865"/>
            <a:ext cx="1010364" cy="101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144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2EBFA83-D4DB-4CA0-B229-9E44634D7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B0DAC8FB-A162-44E3-A606-C855A03A5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21BDEC81-16A7-4451-B893-C15000083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6A515A1-4D80-430E-BE0A-71A290516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542" y="729175"/>
            <a:ext cx="11099352" cy="5399650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4B7CEFE1-5C5E-E326-CE5B-28A1C56CE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807" y="2412976"/>
            <a:ext cx="5468347" cy="2023287"/>
          </a:xfrm>
          <a:prstGeom prst="rect">
            <a:avLst/>
          </a:prstGeom>
        </p:spPr>
      </p:pic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D3694350-A821-1EA5-EA68-B5CA6032E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7016" y="2412976"/>
            <a:ext cx="4589328" cy="23688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We are part of a larger family of 1000 churches across Canada with a rich history.</a:t>
            </a:r>
          </a:p>
        </p:txBody>
      </p:sp>
    </p:spTree>
    <p:extLst>
      <p:ext uri="{BB962C8B-B14F-4D97-AF65-F5344CB8AC3E}">
        <p14:creationId xmlns:p14="http://schemas.microsoft.com/office/powerpoint/2010/main" val="356299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93898FF-D987-4B0E-BFB4-85F5EB356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EB84055-029C-4E86-8844-D05D96C02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A2842C0-6210-4FDB-B1FF-C14C92737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99037F2-4CAF-446B-90DB-1480B247A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128589C-AF3D-49CF-BD92-C1D1D2F53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5844" y="1110000"/>
            <a:ext cx="10195740" cy="462923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F0B854-9EE0-7CD1-85C6-AF1430321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100" y="2105483"/>
            <a:ext cx="8379227" cy="263826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Our Mission:</a:t>
            </a:r>
            <a:b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We're here to help people</a:t>
            </a:r>
            <a:b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Know God, </a:t>
            </a:r>
            <a:b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Find Freedom,</a:t>
            </a:r>
            <a:b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Discover their Purpose, </a:t>
            </a:r>
            <a:b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Make a Difference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98144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93898FF-D987-4B0E-BFB4-85F5EB356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EB84055-029C-4E86-8844-D05D96C02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A2842C0-6210-4FDB-B1FF-C14C92737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99037F2-4CAF-446B-90DB-1480B247A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128589C-AF3D-49CF-BD92-C1D1D2F53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5844" y="1110000"/>
            <a:ext cx="10195740" cy="462923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F0B854-9EE0-7CD1-85C6-AF1430321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100" y="2105483"/>
            <a:ext cx="8379227" cy="26382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b="1" dirty="0"/>
              <a:t>Our 10 Year Vision</a:t>
            </a: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  <a:b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 see our church</a:t>
            </a:r>
            <a:b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plant three other churches </a:t>
            </a:r>
            <a:b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dirty="0"/>
              <a:t>within a 100 km radius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80548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3898FF-D987-4B0E-BFB4-85F5EB356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EB84055-029C-4E86-8844-D05D96C02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A2842C0-6210-4FDB-B1FF-C14C92737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799037F2-4CAF-446B-90DB-1480B247A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128589C-AF3D-49CF-BD92-C1D1D2F53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5844" y="1110000"/>
            <a:ext cx="10195740" cy="462923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867D895-BB1C-26AC-D299-59D126E9D4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1485" y="1600200"/>
            <a:ext cx="8201552" cy="2295748"/>
          </a:xfrm>
        </p:spPr>
        <p:txBody>
          <a:bodyPr anchor="b">
            <a:normAutofit/>
          </a:bodyPr>
          <a:lstStyle/>
          <a:p>
            <a:r>
              <a:rPr lang="en-US" sz="4800" b="1" dirty="0"/>
              <a:t>Getting Involved</a:t>
            </a:r>
          </a:p>
        </p:txBody>
      </p:sp>
    </p:spTree>
    <p:extLst>
      <p:ext uri="{BB962C8B-B14F-4D97-AF65-F5344CB8AC3E}">
        <p14:creationId xmlns:p14="http://schemas.microsoft.com/office/powerpoint/2010/main" val="268384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1B1B7D-52AF-6C8E-E11D-51D4BF4DE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kern="1200">
                <a:latin typeface="+mj-lt"/>
                <a:ea typeface="+mj-ea"/>
                <a:cs typeface="+mj-cs"/>
              </a:rPr>
              <a:t>Sundays</a:t>
            </a:r>
          </a:p>
        </p:txBody>
      </p:sp>
      <p:pic>
        <p:nvPicPr>
          <p:cNvPr id="5" name="Picture 4" descr="A group of people raising their hands&#10;&#10;Description automatically generated with medium confidence">
            <a:extLst>
              <a:ext uri="{FF2B5EF4-FFF2-40B4-BE49-F238E27FC236}">
                <a16:creationId xmlns:a16="http://schemas.microsoft.com/office/drawing/2014/main" id="{D734EFAC-DDAB-D387-022E-C6113D7565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38A20-1FDD-155B-F686-1C44FE8EE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kern="1200">
                <a:latin typeface="+mn-lt"/>
                <a:ea typeface="+mn-ea"/>
                <a:cs typeface="+mn-cs"/>
              </a:rPr>
              <a:t>Our goal is for the whole family to experience the presence of God and grow in faith </a:t>
            </a:r>
            <a:r>
              <a:rPr lang="en-US" sz="2000"/>
              <a:t>through worship, teaching, and fellowship.</a:t>
            </a:r>
            <a:r>
              <a:rPr lang="en-US" sz="2000" kern="1200">
                <a:latin typeface="+mn-lt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7738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76C8AA"/>
      </a:accent1>
      <a:accent2>
        <a:srgbClr val="76C8AA"/>
      </a:accent2>
      <a:accent3>
        <a:srgbClr val="76C8AA"/>
      </a:accent3>
      <a:accent4>
        <a:srgbClr val="10CF9B"/>
      </a:accent4>
      <a:accent5>
        <a:srgbClr val="7CCA62"/>
      </a:accent5>
      <a:accent6>
        <a:srgbClr val="76C8AA"/>
      </a:accent6>
      <a:hlink>
        <a:srgbClr val="F49100"/>
      </a:hlink>
      <a:folHlink>
        <a:srgbClr val="85DFD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4224</TotalTime>
  <Words>308</Words>
  <Application>Microsoft Macintosh PowerPoint</Application>
  <PresentationFormat>Widescreen</PresentationFormat>
  <Paragraphs>39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Newcomers Lunch</vt:lpstr>
      <vt:lpstr>History</vt:lpstr>
      <vt:lpstr>PowerPoint Presentation</vt:lpstr>
      <vt:lpstr>OUR STAFF</vt:lpstr>
      <vt:lpstr>PowerPoint Presentation</vt:lpstr>
      <vt:lpstr>Our Mission: We're here to help people Know God,  Find Freedom, Discover their Purpose,  Make a Difference</vt:lpstr>
      <vt:lpstr>Our 10 Year Vision: To see our church plant three other churches  within a 100 km radius</vt:lpstr>
      <vt:lpstr>Getting Involved</vt:lpstr>
      <vt:lpstr>Sundays</vt:lpstr>
      <vt:lpstr>Groups</vt:lpstr>
      <vt:lpstr>Ministries</vt:lpstr>
      <vt:lpstr>Serve Teams</vt:lpstr>
      <vt:lpstr>How To Become a Member?</vt:lpstr>
      <vt:lpstr>Next Steps?</vt:lpstr>
      <vt:lpstr>Thank You For Being Here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Newcomers Lunch</dc:title>
  <dc:creator>Jonathan Gallo</dc:creator>
  <cp:lastModifiedBy>Jonathan Gallo</cp:lastModifiedBy>
  <cp:revision>20</cp:revision>
  <dcterms:created xsi:type="dcterms:W3CDTF">2022-06-01T20:03:33Z</dcterms:created>
  <dcterms:modified xsi:type="dcterms:W3CDTF">2023-09-27T22:39:58Z</dcterms:modified>
</cp:coreProperties>
</file>